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93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9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EB6F786D-919B-4EF5-BD44-C01ABFF51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3CE706-A491-407B-8A3C-1E1B38E3BE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E2BFAB7-1F38-499E-BA75-C11E89521510}" type="datetime1">
              <a:rPr lang="fr-FR" smtClean="0"/>
              <a:t>20/01/2026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EB2EC7-06AC-483D-9F0F-8513034635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165677-A8C6-4167-BD6B-72F4BE86DE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D49346E-4525-4E9D-8817-A0F329044F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088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4F766-45FB-491B-9CD2-C6F8259E56DA}" type="datetime1">
              <a:rPr lang="fr-FR" smtClean="0"/>
              <a:pPr/>
              <a:t>20/01/2026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A180B81-AA4E-4B75-A7A4-FD12E7A9A81B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162896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A180B81-AA4E-4B75-A7A4-FD12E7A9A81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67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FC26D3DF-5FA6-4DA8-9D57-40E9A18E8F6A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0959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39753-3CF9-456C-9D42-439B04A7E969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88002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9D0D6F-F433-4C35-940F-F96130E9FAFB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 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3833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10412F-D75F-4064-9BF6-FDEFB2D3EC20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5805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586259-106E-4B25-AD09-2BDF3F793D80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527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FCC14-BEE6-43A8-B7B4-DF0795F4EDE4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7086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DA8116-77AF-4051-BA11-45F30C37F983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25824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4BCB2B-5F4B-47D6-B8C3-F775F882FBDE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69637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802224-9A4B-4AEB-A218-333CD262D314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4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55CA14-E9C5-4E25-B1D0-FD2C53657839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3697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11A97F-EEC5-45CD-8E23-C13F265AB281}" type="datetime1">
              <a:rPr lang="fr-FR" noProof="0" smtClean="0"/>
              <a:t>20/01/2026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7" name="Connecteur droit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57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2AC4B81B-6207-47F3-A930-3CDE648A0D16}" type="datetime1">
              <a:rPr lang="fr-FR" noProof="0" smtClean="0"/>
              <a:t>20/01/2026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06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466A5381-C5C5-4929-819D-58E93DD73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95444" y="2208768"/>
            <a:ext cx="0" cy="1911959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F3CC1BD9-74A7-4241-AB01-433AF19DE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74977" y="2208768"/>
            <a:ext cx="0" cy="1911959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C918219C-ED8A-41E2-A454-104913D38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69016" y="2002580"/>
            <a:ext cx="0" cy="1826952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67799EAF-F8D9-4832-85BE-85588AE22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114537" y="1482231"/>
            <a:ext cx="1754479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 descr="Niveau de hiérarchie 1">
            <a:extLst>
              <a:ext uri="{FF2B5EF4-FFF2-40B4-BE49-F238E27FC236}">
                <a16:creationId xmlns:a16="http://schemas.microsoft.com/office/drawing/2014/main" id="{21C604EF-32A3-42D7-8586-5D643B7D12C1}"/>
              </a:ext>
            </a:extLst>
          </p:cNvPr>
          <p:cNvSpPr/>
          <p:nvPr/>
        </p:nvSpPr>
        <p:spPr>
          <a:xfrm>
            <a:off x="4556126" y="409030"/>
            <a:ext cx="4625779" cy="4254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/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rtlCol="0" anchor="ctr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1" kern="1200">
                <a:latin typeface="+mj-lt"/>
              </a:rPr>
              <a:t>Dr Armelle </a:t>
            </a:r>
            <a:r>
              <a:rPr lang="fr-FR" sz="1300" b="1" kern="1200" dirty="0">
                <a:latin typeface="+mj-lt"/>
              </a:rPr>
              <a:t>GUIVARCH</a:t>
            </a:r>
            <a:br>
              <a:rPr lang="fr-FR" sz="1300" kern="1200" dirty="0">
                <a:latin typeface="+mj-lt"/>
              </a:rPr>
            </a:br>
            <a:r>
              <a:rPr lang="fr-FR" sz="1300" b="0" kern="1200" dirty="0">
                <a:latin typeface="+mn-lt"/>
              </a:rPr>
              <a:t>Coordinatrice</a:t>
            </a:r>
          </a:p>
        </p:txBody>
      </p:sp>
      <p:sp>
        <p:nvSpPr>
          <p:cNvPr id="32" name="Rectangle 31" descr="Niveau inférieur dans la hiérarchie">
            <a:extLst>
              <a:ext uri="{FF2B5EF4-FFF2-40B4-BE49-F238E27FC236}">
                <a16:creationId xmlns:a16="http://schemas.microsoft.com/office/drawing/2014/main" id="{05E740D1-0BDB-44A7-8B44-8DBC24EE1D85}"/>
              </a:ext>
            </a:extLst>
          </p:cNvPr>
          <p:cNvSpPr/>
          <p:nvPr/>
        </p:nvSpPr>
        <p:spPr>
          <a:xfrm>
            <a:off x="2801568" y="1020314"/>
            <a:ext cx="2871460" cy="978119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255" tIns="8255" rIns="8255" bIns="8255" numCol="1" spcCol="1270" rtlCol="0" anchor="ctr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300" b="1" dirty="0">
              <a:solidFill>
                <a:prstClr val="black"/>
              </a:solidFill>
              <a:latin typeface="+mj-lt"/>
            </a:endParaRP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Sébastien ROSE, 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référent administratif</a:t>
            </a:r>
          </a:p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Jacques MICHEL, 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référent handicap</a:t>
            </a: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300" b="1" dirty="0" err="1">
                <a:solidFill>
                  <a:prstClr val="black"/>
                </a:solidFill>
                <a:latin typeface="+mj-lt"/>
              </a:rPr>
              <a:t>Sane</a:t>
            </a:r>
            <a:r>
              <a:rPr lang="fr-FR" sz="1300" b="1" dirty="0">
                <a:solidFill>
                  <a:prstClr val="black"/>
                </a:solidFill>
                <a:latin typeface="+mj-lt"/>
              </a:rPr>
              <a:t> THIREAU</a:t>
            </a: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, 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référent </a:t>
            </a:r>
            <a:r>
              <a:rPr lang="fr-FR" sz="1300" dirty="0" err="1">
                <a:solidFill>
                  <a:prstClr val="black"/>
                </a:solidFill>
                <a:latin typeface="+mj-lt"/>
              </a:rPr>
              <a:t>Qualiopi</a:t>
            </a:r>
            <a:endParaRPr lang="fr-FR" sz="1300" dirty="0">
              <a:solidFill>
                <a:prstClr val="black"/>
              </a:solidFill>
              <a:latin typeface="+mj-lt"/>
            </a:endParaRPr>
          </a:p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Annie KERLOC’H, 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référente site internet</a:t>
            </a: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0" name="Rectangle 19" descr="Niveau de hiérarchie 2 Article 1">
            <a:extLst>
              <a:ext uri="{FF2B5EF4-FFF2-40B4-BE49-F238E27FC236}">
                <a16:creationId xmlns:a16="http://schemas.microsoft.com/office/drawing/2014/main" id="{E27E376D-AE9F-46B0-AA66-A3D22FC5623A}"/>
              </a:ext>
            </a:extLst>
          </p:cNvPr>
          <p:cNvSpPr/>
          <p:nvPr/>
        </p:nvSpPr>
        <p:spPr>
          <a:xfrm>
            <a:off x="1976673" y="2529000"/>
            <a:ext cx="2990991" cy="90000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Dr Armelle GUIVARCH</a:t>
            </a:r>
            <a:b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b="0" kern="1200" dirty="0">
                <a:solidFill>
                  <a:prstClr val="black"/>
                </a:solidFill>
                <a:ea typeface="+mn-ea"/>
                <a:cs typeface="+mn-cs"/>
              </a:rPr>
              <a:t>Responsable pédagogique</a:t>
            </a: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dirty="0">
                <a:solidFill>
                  <a:prstClr val="black"/>
                </a:solidFill>
              </a:rPr>
              <a:t>Antenne clinique</a:t>
            </a: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1" name="Rectangle 20" descr="Niveau de hiérarchie 3 Article 1">
            <a:extLst>
              <a:ext uri="{FF2B5EF4-FFF2-40B4-BE49-F238E27FC236}">
                <a16:creationId xmlns:a16="http://schemas.microsoft.com/office/drawing/2014/main" id="{15CEA15C-8C59-4D2F-8040-B72EEAE6FB4A}"/>
              </a:ext>
            </a:extLst>
          </p:cNvPr>
          <p:cNvSpPr/>
          <p:nvPr/>
        </p:nvSpPr>
        <p:spPr>
          <a:xfrm>
            <a:off x="1984419" y="3738646"/>
            <a:ext cx="2990991" cy="2796621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ENSEIGNANTS</a:t>
            </a:r>
            <a:b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Deborah ALLIO ; Marie-Hélène BLANCARD</a:t>
            </a:r>
            <a:b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Christine CHANUDET ; </a:t>
            </a:r>
            <a: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  <a:t>Gérard DUDOGNON</a:t>
            </a:r>
            <a:b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  <a:t>Marcel EYDOUX ; Dr Armelle GUIVARCH</a:t>
            </a:r>
            <a:b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  <a:t>Annie KERLOC’H ; Dr Laurence METZ</a:t>
            </a:r>
            <a:b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  <a:t>Jacques MICHEL ; </a:t>
            </a: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Maryvonne MICHEL 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Maela MICHEL-SPIESSER ;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Sébastien ROSE ; </a:t>
            </a:r>
            <a:r>
              <a:rPr lang="fr-FR" sz="1300" dirty="0" err="1">
                <a:solidFill>
                  <a:prstClr val="black"/>
                </a:solidFill>
                <a:latin typeface="Tw Cen MT Condensed" panose="020B0606020104020203"/>
              </a:rPr>
              <a:t>Sane</a:t>
            </a: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 THIREAU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Dr Daniel VOIRIN</a:t>
            </a: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300" b="1" dirty="0">
              <a:solidFill>
                <a:prstClr val="black"/>
              </a:solidFill>
              <a:latin typeface="Tw Cen MT Condensed" panose="020B0606020104020203"/>
            </a:endParaRP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1" dirty="0">
                <a:solidFill>
                  <a:prstClr val="black"/>
                </a:solidFill>
                <a:latin typeface="Tw Cen MT Condensed" panose="020B0606020104020203"/>
              </a:rPr>
              <a:t>ENSEIGNANT ASSOCIE</a:t>
            </a:r>
            <a:br>
              <a:rPr lang="fr-FR" sz="1300" b="1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Dr Pierrick FORLODOU</a:t>
            </a:r>
            <a:br>
              <a:rPr lang="fr-FR" sz="1300" kern="1200" dirty="0">
                <a:latin typeface="+mj-lt"/>
              </a:rPr>
            </a:b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6" name="Rectangle 25" descr="Niveau de hiérarchie 2 Article 4">
            <a:extLst>
              <a:ext uri="{FF2B5EF4-FFF2-40B4-BE49-F238E27FC236}">
                <a16:creationId xmlns:a16="http://schemas.microsoft.com/office/drawing/2014/main" id="{6CC65D6C-DD16-4338-8CA6-BFA0B65035D7}"/>
              </a:ext>
            </a:extLst>
          </p:cNvPr>
          <p:cNvSpPr/>
          <p:nvPr/>
        </p:nvSpPr>
        <p:spPr>
          <a:xfrm>
            <a:off x="5373521" y="2529000"/>
            <a:ext cx="2990991" cy="900000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Dr Laurence METZ</a:t>
            </a:r>
            <a:br>
              <a:rPr lang="fr-FR" sz="1300" kern="1200" dirty="0">
                <a:latin typeface="+mj-lt"/>
              </a:rPr>
            </a:br>
            <a:r>
              <a:rPr lang="fr-FR" sz="1300" dirty="0">
                <a:solidFill>
                  <a:prstClr val="black"/>
                </a:solidFill>
              </a:rPr>
              <a:t>Responsable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 </a:t>
            </a:r>
            <a:r>
              <a:rPr lang="fr-FR" sz="1300" dirty="0">
                <a:solidFill>
                  <a:prstClr val="black"/>
                </a:solidFill>
              </a:rPr>
              <a:t>pédagogique</a:t>
            </a: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0" kern="1200" dirty="0">
                <a:solidFill>
                  <a:prstClr val="black"/>
                </a:solidFill>
                <a:ea typeface="+mn-ea"/>
                <a:cs typeface="+mn-cs"/>
              </a:rPr>
              <a:t>Clinique psychanalytique de l’enfant</a:t>
            </a:r>
          </a:p>
        </p:txBody>
      </p:sp>
      <p:sp>
        <p:nvSpPr>
          <p:cNvPr id="27" name="Rectangle 26" descr="Niveau de hiérarchie 3 Article 4">
            <a:extLst>
              <a:ext uri="{FF2B5EF4-FFF2-40B4-BE49-F238E27FC236}">
                <a16:creationId xmlns:a16="http://schemas.microsoft.com/office/drawing/2014/main" id="{0FA8CCAE-6C83-4256-B2BA-18AE94FC1DE0}"/>
              </a:ext>
            </a:extLst>
          </p:cNvPr>
          <p:cNvSpPr/>
          <p:nvPr/>
        </p:nvSpPr>
        <p:spPr>
          <a:xfrm>
            <a:off x="5373522" y="3756567"/>
            <a:ext cx="2990990" cy="1120233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fr-FR" sz="1300" b="1" dirty="0">
                <a:solidFill>
                  <a:prstClr val="black"/>
                </a:solidFill>
                <a:latin typeface="+mj-lt"/>
              </a:rPr>
            </a:b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ENSEIGNANTES</a:t>
            </a:r>
            <a:br>
              <a:rPr lang="fr-FR" sz="1300" kern="1200" dirty="0">
                <a:latin typeface="+mj-lt"/>
              </a:rPr>
            </a:br>
            <a:r>
              <a:rPr lang="fr-FR" sz="1300" kern="1200" dirty="0">
                <a:latin typeface="+mj-lt"/>
              </a:rPr>
              <a:t>Dr Laurence METZ</a:t>
            </a:r>
            <a:br>
              <a:rPr lang="fr-FR" sz="1300" b="1" kern="1200" dirty="0">
                <a:latin typeface="+mj-lt"/>
              </a:rPr>
            </a:br>
            <a:r>
              <a:rPr lang="fr-FR" sz="1300" b="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Sophie LE GOFF</a:t>
            </a:r>
            <a:br>
              <a:rPr lang="fr-FR" sz="1300" b="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kern="1200" dirty="0">
                <a:solidFill>
                  <a:prstClr val="black"/>
                </a:solidFill>
                <a:latin typeface="+mj-lt"/>
              </a:rPr>
              <a:t>Claire ZICOT</a:t>
            </a:r>
            <a:endParaRPr lang="fr-FR" sz="1300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0" name="Rectangle 29" descr="Niveau de hiérarchie 2 Article 6">
            <a:extLst>
              <a:ext uri="{FF2B5EF4-FFF2-40B4-BE49-F238E27FC236}">
                <a16:creationId xmlns:a16="http://schemas.microsoft.com/office/drawing/2014/main" id="{F8066417-8A57-4907-85EC-A2494CB96202}"/>
              </a:ext>
            </a:extLst>
          </p:cNvPr>
          <p:cNvSpPr/>
          <p:nvPr/>
        </p:nvSpPr>
        <p:spPr>
          <a:xfrm>
            <a:off x="8762622" y="2529000"/>
            <a:ext cx="2974035" cy="900000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300" b="1" dirty="0">
                <a:solidFill>
                  <a:prstClr val="black"/>
                </a:solidFill>
                <a:latin typeface="+mj-lt"/>
              </a:rPr>
              <a:t>Renée PADELLEC-NGUYEN</a:t>
            </a:r>
            <a:br>
              <a:rPr lang="fr-FR" sz="1300" kern="1200" dirty="0">
                <a:latin typeface="+mj-lt"/>
              </a:rPr>
            </a:br>
            <a:r>
              <a:rPr lang="fr-FR" sz="1300" dirty="0">
                <a:solidFill>
                  <a:prstClr val="black"/>
                </a:solidFill>
              </a:rPr>
              <a:t>Responsable</a:t>
            </a:r>
            <a:r>
              <a:rPr lang="fr-FR" sz="1300" dirty="0">
                <a:solidFill>
                  <a:prstClr val="black"/>
                </a:solidFill>
                <a:latin typeface="+mj-lt"/>
              </a:rPr>
              <a:t> </a:t>
            </a:r>
            <a:r>
              <a:rPr lang="fr-FR" sz="1300" dirty="0">
                <a:solidFill>
                  <a:prstClr val="black"/>
                </a:solidFill>
              </a:rPr>
              <a:t>pédagogique</a:t>
            </a:r>
          </a:p>
          <a:p>
            <a:pPr marL="0" lvl="0" indent="0" algn="ctr" defTabSz="5778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300" b="0" kern="1200" dirty="0">
                <a:solidFill>
                  <a:prstClr val="black"/>
                </a:solidFill>
                <a:ea typeface="+mn-ea"/>
                <a:cs typeface="+mn-cs"/>
              </a:rPr>
              <a:t>Introduction à la psychanalyse</a:t>
            </a:r>
          </a:p>
        </p:txBody>
      </p:sp>
      <p:sp>
        <p:nvSpPr>
          <p:cNvPr id="31" name="Rectangle 30" descr="Niveau de hiérarchie 3 Article 6">
            <a:extLst>
              <a:ext uri="{FF2B5EF4-FFF2-40B4-BE49-F238E27FC236}">
                <a16:creationId xmlns:a16="http://schemas.microsoft.com/office/drawing/2014/main" id="{E0BA9528-74CE-4286-A8E3-697EED90FF57}"/>
              </a:ext>
            </a:extLst>
          </p:cNvPr>
          <p:cNvSpPr/>
          <p:nvPr/>
        </p:nvSpPr>
        <p:spPr>
          <a:xfrm>
            <a:off x="8762622" y="3738647"/>
            <a:ext cx="2974035" cy="1667072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flat" dir="t"/>
          </a:scene3d>
          <a:sp3d prstMaterial="dkEdge"/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2000" tIns="108000" rIns="72000" bIns="0" numCol="1" spcCol="1270" rtlCol="0" anchor="t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</a:br>
            <a:r>
              <a:rPr lang="fr-FR" sz="1300" b="1" kern="1200" dirty="0">
                <a:solidFill>
                  <a:prstClr val="black"/>
                </a:solidFill>
                <a:latin typeface="+mj-lt"/>
                <a:ea typeface="+mn-ea"/>
                <a:cs typeface="+mn-cs"/>
              </a:rPr>
              <a:t>ENSEIGNANTS</a:t>
            </a:r>
            <a:br>
              <a:rPr lang="fr-FR" sz="1300" b="1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Deborah ALLIO</a:t>
            </a:r>
            <a:br>
              <a:rPr lang="fr-FR" sz="1300" b="1" kern="1200" dirty="0">
                <a:solidFill>
                  <a:prstClr val="black"/>
                </a:solidFill>
                <a:latin typeface="Tw Cen MT Condensed" panose="020B0606020104020203"/>
                <a:ea typeface="+mn-ea"/>
                <a:cs typeface="+mn-cs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Laëtitia BILLANT-BOURDET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Marcel EYDOUX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Renée PADELLEC-NGUYEN</a:t>
            </a:r>
            <a:b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</a:br>
            <a:r>
              <a:rPr lang="fr-FR" sz="1300" dirty="0">
                <a:solidFill>
                  <a:prstClr val="black"/>
                </a:solidFill>
                <a:latin typeface="Tw Cen MT Condensed" panose="020B0606020104020203"/>
              </a:rPr>
              <a:t>Claire ZICOT</a:t>
            </a:r>
            <a:br>
              <a:rPr lang="fr-FR" sz="1300" b="1" dirty="0">
                <a:solidFill>
                  <a:prstClr val="black"/>
                </a:solidFill>
                <a:latin typeface="Tw Cen MT Condensed" panose="020B0606020104020203"/>
              </a:rPr>
            </a:br>
            <a:endParaRPr lang="fr-FR" sz="1300" dirty="0">
              <a:solidFill>
                <a:prstClr val="black"/>
              </a:solidFill>
              <a:latin typeface="Tw Cen MT Condensed" panose="020B0606020104020203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A7352FE-9B16-7E00-8431-BCA132F47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69016" y="684498"/>
            <a:ext cx="0" cy="1329922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B2B2FA0F-704B-E087-A93E-F768BD7C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495444" y="2208768"/>
            <a:ext cx="659506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itre 65">
            <a:extLst>
              <a:ext uri="{FF2B5EF4-FFF2-40B4-BE49-F238E27FC236}">
                <a16:creationId xmlns:a16="http://schemas.microsoft.com/office/drawing/2014/main" id="{AA1EB220-A368-FED5-DD79-BF8FF6C75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82754" y="2538838"/>
            <a:ext cx="5004268" cy="1499616"/>
          </a:xfrm>
        </p:spPr>
        <p:txBody>
          <a:bodyPr>
            <a:normAutofit/>
          </a:bodyPr>
          <a:lstStyle/>
          <a:p>
            <a:r>
              <a:rPr lang="fr-FR" sz="4800" dirty="0"/>
              <a:t>Organigramme 2025</a:t>
            </a:r>
          </a:p>
        </p:txBody>
      </p:sp>
    </p:spTree>
    <p:extLst>
      <p:ext uri="{BB962C8B-B14F-4D97-AF65-F5344CB8AC3E}">
        <p14:creationId xmlns:p14="http://schemas.microsoft.com/office/powerpoint/2010/main" val="42129725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712_TF11561227_Win32" id="{84D1AF47-FB57-4C0C-8EDD-76604E2010DB}" vid="{53870D35-0EEC-4692-982C-1F3CB53854B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Organigramme simple</Template>
  <TotalTime>57</TotalTime>
  <Words>142</Words>
  <Application>Microsoft Office PowerPoint</Application>
  <PresentationFormat>Grand écran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Calibri</vt:lpstr>
      <vt:lpstr>Tw Cen MT</vt:lpstr>
      <vt:lpstr>Tw Cen MT Condensed</vt:lpstr>
      <vt:lpstr>Wingdings 3</vt:lpstr>
      <vt:lpstr>Intégral</vt:lpstr>
      <vt:lpstr>Organigramme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Maela</dc:creator>
  <cp:lastModifiedBy>Maela MICHEL</cp:lastModifiedBy>
  <cp:revision>5</cp:revision>
  <dcterms:created xsi:type="dcterms:W3CDTF">2024-10-07T20:52:49Z</dcterms:created>
  <dcterms:modified xsi:type="dcterms:W3CDTF">2026-01-20T12:37:11Z</dcterms:modified>
</cp:coreProperties>
</file>